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3"/>
    <p:sldId id="271" r:id="rId4"/>
    <p:sldId id="257" r:id="rId5"/>
    <p:sldId id="258" r:id="rId6"/>
    <p:sldId id="259" r:id="rId7"/>
    <p:sldId id="260" r:id="rId8"/>
    <p:sldId id="261" r:id="rId9"/>
    <p:sldId id="268" r:id="rId10"/>
    <p:sldId id="263" r:id="rId11"/>
    <p:sldId id="265" r:id="rId12"/>
    <p:sldId id="266" r:id="rId13"/>
    <p:sldId id="267" r:id="rId14"/>
    <p:sldId id="272" r:id="rId16"/>
    <p:sldId id="273" r:id="rId17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902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>
        <p:scale>
          <a:sx n="150" d="100"/>
          <a:sy n="150" d="100"/>
        </p:scale>
        <p:origin x="474" y="108"/>
      </p:cViewPr>
      <p:guideLst>
        <p:guide orient="horz" pos="2902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582EC-633A-4317-AB66-9F9CFCCAF97A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38E8C0-722B-4B53-ADE2-7AEAC8A1B89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38E8C0-722B-4B53-ADE2-7AEAC8A1B89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76935" y="711308"/>
            <a:ext cx="1594485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3E3E3E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rgbClr val="3E3E3E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3E3E3E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rgbClr val="3E3E3E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3E3E3E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3E3E3E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4800600"/>
            <a:ext cx="9144000" cy="342900"/>
          </a:xfrm>
          <a:custGeom>
            <a:avLst/>
            <a:gdLst/>
            <a:ahLst/>
            <a:cxnLst/>
            <a:rect l="l" t="t" r="r" b="b"/>
            <a:pathLst>
              <a:path w="9144000" h="342900">
                <a:moveTo>
                  <a:pt x="9143999" y="342899"/>
                </a:moveTo>
                <a:lnTo>
                  <a:pt x="0" y="3428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342899"/>
                </a:lnTo>
                <a:close/>
              </a:path>
            </a:pathLst>
          </a:custGeom>
          <a:solidFill>
            <a:srgbClr val="BD58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4750737"/>
            <a:ext cx="9144000" cy="49530"/>
          </a:xfrm>
          <a:custGeom>
            <a:avLst/>
            <a:gdLst/>
            <a:ahLst/>
            <a:cxnLst/>
            <a:rect l="l" t="t" r="r" b="b"/>
            <a:pathLst>
              <a:path w="9144000" h="49529">
                <a:moveTo>
                  <a:pt x="9143999" y="49499"/>
                </a:moveTo>
                <a:lnTo>
                  <a:pt x="0" y="49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49499"/>
                </a:lnTo>
                <a:close/>
              </a:path>
            </a:pathLst>
          </a:custGeom>
          <a:solidFill>
            <a:srgbClr val="E4831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895149" y="1303383"/>
            <a:ext cx="7475220" cy="0"/>
          </a:xfrm>
          <a:custGeom>
            <a:avLst/>
            <a:gdLst/>
            <a:ahLst/>
            <a:cxnLst/>
            <a:rect l="l" t="t" r="r" b="b"/>
            <a:pathLst>
              <a:path w="7475220">
                <a:moveTo>
                  <a:pt x="0" y="0"/>
                </a:moveTo>
                <a:lnTo>
                  <a:pt x="7475100" y="0"/>
                </a:lnTo>
              </a:path>
            </a:pathLst>
          </a:custGeom>
          <a:ln w="9524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76935" y="711308"/>
            <a:ext cx="3576954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3E3E3E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31528" y="1952625"/>
            <a:ext cx="7280943" cy="20104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rgbClr val="3E3E3E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3" Type="http://schemas.openxmlformats.org/officeDocument/2006/relationships/tags" Target="../tags/tag2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" y="4750737"/>
            <a:ext cx="9144000" cy="393065"/>
            <a:chOff x="11" y="4750737"/>
            <a:chExt cx="9144000" cy="393065"/>
          </a:xfrm>
        </p:grpSpPr>
        <p:sp>
          <p:nvSpPr>
            <p:cNvPr id="3" name="object 3"/>
            <p:cNvSpPr/>
            <p:nvPr/>
          </p:nvSpPr>
          <p:spPr>
            <a:xfrm>
              <a:off x="2381" y="4800600"/>
              <a:ext cx="9142095" cy="342900"/>
            </a:xfrm>
            <a:custGeom>
              <a:avLst/>
              <a:gdLst/>
              <a:ahLst/>
              <a:cxnLst/>
              <a:rect l="l" t="t" r="r" b="b"/>
              <a:pathLst>
                <a:path w="9142095" h="342900">
                  <a:moveTo>
                    <a:pt x="9141599" y="342899"/>
                  </a:moveTo>
                  <a:lnTo>
                    <a:pt x="0" y="342899"/>
                  </a:lnTo>
                  <a:lnTo>
                    <a:pt x="0" y="0"/>
                  </a:lnTo>
                  <a:lnTo>
                    <a:pt x="9141599" y="0"/>
                  </a:lnTo>
                  <a:lnTo>
                    <a:pt x="9141599" y="342899"/>
                  </a:lnTo>
                  <a:close/>
                </a:path>
              </a:pathLst>
            </a:custGeom>
            <a:solidFill>
              <a:srgbClr val="BD58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" y="4750737"/>
              <a:ext cx="9142095" cy="48260"/>
            </a:xfrm>
            <a:custGeom>
              <a:avLst/>
              <a:gdLst/>
              <a:ahLst/>
              <a:cxnLst/>
              <a:rect l="l" t="t" r="r" b="b"/>
              <a:pathLst>
                <a:path w="9142095" h="48260">
                  <a:moveTo>
                    <a:pt x="9141599" y="47999"/>
                  </a:moveTo>
                  <a:lnTo>
                    <a:pt x="0" y="47999"/>
                  </a:lnTo>
                  <a:lnTo>
                    <a:pt x="0" y="0"/>
                  </a:lnTo>
                  <a:lnTo>
                    <a:pt x="9141599" y="0"/>
                  </a:lnTo>
                  <a:lnTo>
                    <a:pt x="9141599" y="47999"/>
                  </a:lnTo>
                  <a:close/>
                </a:path>
              </a:pathLst>
            </a:custGeom>
            <a:solidFill>
              <a:srgbClr val="E4831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Rectangle 10"/>
          <p:cNvSpPr/>
          <p:nvPr/>
        </p:nvSpPr>
        <p:spPr>
          <a:xfrm>
            <a:off x="762000" y="438150"/>
            <a:ext cx="7924800" cy="11709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4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Satellite Image Classification</a:t>
            </a:r>
            <a:endParaRPr lang="en-US" sz="4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7200" y="1581150"/>
            <a:ext cx="7467600" cy="304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2800" b="1" dirty="0"/>
              <a:t>Group Members:</a:t>
            </a:r>
            <a:endParaRPr lang="en-US" sz="2800" b="1" dirty="0"/>
          </a:p>
          <a:p>
            <a:pPr algn="l"/>
            <a:r>
              <a:rPr lang="en-US" sz="2800" b="1" dirty="0"/>
              <a:t>Ijaz Ul Hassan 221980030</a:t>
            </a:r>
            <a:endParaRPr lang="en-US" sz="2800" b="1" dirty="0"/>
          </a:p>
          <a:p>
            <a:pPr algn="l"/>
            <a:r>
              <a:rPr lang="en-US" sz="2800" dirty="0"/>
              <a:t>Muhammad Faraz 221980007</a:t>
            </a:r>
            <a:endParaRPr lang="en-US" sz="2800" dirty="0"/>
          </a:p>
          <a:p>
            <a:pPr algn="l"/>
            <a:r>
              <a:rPr lang="en-US" sz="2800" dirty="0"/>
              <a:t>Hassan Rasheed 221980038</a:t>
            </a:r>
            <a:endParaRPr lang="en-US" sz="2800" dirty="0"/>
          </a:p>
          <a:p>
            <a:pPr algn="l"/>
            <a:r>
              <a:rPr lang="en-US" sz="2800" dirty="0"/>
              <a:t>Haseeb Butt 221980004</a:t>
            </a:r>
            <a:endParaRPr lang="en-US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876935" y="711308"/>
            <a:ext cx="18662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10" dirty="0"/>
              <a:t>Example</a:t>
            </a:r>
            <a:endParaRPr b="1"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278075" y="1380242"/>
            <a:ext cx="150558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b="1" dirty="0">
                <a:latin typeface="Calibri" panose="020F0502020204030204"/>
                <a:cs typeface="Calibri" panose="020F0502020204030204"/>
              </a:rPr>
              <a:t>Lahore images:</a:t>
            </a:r>
            <a:endParaRPr sz="1500" b="1" dirty="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40" y="1962150"/>
            <a:ext cx="3154897" cy="2133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105150"/>
            <a:ext cx="2533455" cy="160098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304398"/>
            <a:ext cx="2533455" cy="171333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118" y="1304396"/>
            <a:ext cx="2533455" cy="171333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118" y="3062847"/>
            <a:ext cx="2514405" cy="165183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876935" y="711308"/>
            <a:ext cx="190436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10" dirty="0"/>
              <a:t>Example</a:t>
            </a:r>
            <a:endParaRPr b="1"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253724" y="1374266"/>
            <a:ext cx="1879876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b="1" dirty="0">
                <a:latin typeface="Calibri" panose="020F0502020204030204"/>
                <a:cs typeface="Calibri" panose="020F0502020204030204"/>
              </a:rPr>
              <a:t>Augmented images:</a:t>
            </a:r>
            <a:endParaRPr sz="1500" b="1" dirty="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24" y="2190750"/>
            <a:ext cx="2393832" cy="21594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376" y="3081601"/>
            <a:ext cx="2296530" cy="155310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931" y="3081601"/>
            <a:ext cx="2296530" cy="155310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299" y="1289323"/>
            <a:ext cx="2383093" cy="161164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448" y="1289324"/>
            <a:ext cx="2383094" cy="161164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b="1" dirty="0"/>
              <a:t>Conclusions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781367" y="1504950"/>
            <a:ext cx="7581265" cy="3124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sz="2000" dirty="0"/>
              <a:t>Using ResNet50 for feature extraction significantly improved classification performance compared to traditional methods.</a:t>
            </a:r>
            <a:endParaRPr lang="en-US" sz="2000" dirty="0"/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sz="2000" dirty="0"/>
              <a:t>K-Means clustering helped validate class separability before training the classifier.</a:t>
            </a:r>
            <a:endParaRPr lang="en-US" sz="2000" dirty="0"/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sz="2000" dirty="0"/>
              <a:t>Future improvements could include:</a:t>
            </a:r>
            <a:endParaRPr lang="en-US" sz="2000" dirty="0"/>
          </a:p>
          <a:p>
            <a:pPr marL="742950" lvl="1" indent="-28575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Experimenting with </a:t>
            </a:r>
            <a:r>
              <a:rPr lang="en-US" sz="2000" dirty="0" err="1"/>
              <a:t>EfficientNet</a:t>
            </a:r>
            <a:r>
              <a:rPr lang="en-US" sz="2000" dirty="0"/>
              <a:t> or Vision Transformers for feature extraction.</a:t>
            </a:r>
            <a:endParaRPr lang="en-US" sz="2000" dirty="0"/>
          </a:p>
          <a:p>
            <a:pPr marL="742950" lvl="1" indent="-28575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Fine-tuning the pretrained model on satellite-specific datasets.</a:t>
            </a:r>
            <a:endParaRPr lang="en-US" sz="2000" dirty="0"/>
          </a:p>
          <a:p>
            <a:pPr marL="742950" lvl="1" indent="-28575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Deploying the model as a real-time classification API.</a:t>
            </a:r>
            <a:endParaRPr lang="en-US" sz="2000" dirty="0"/>
          </a:p>
          <a:p>
            <a:pPr algn="ctr"/>
            <a:endParaRPr lang="en-US" sz="2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935" y="57258"/>
            <a:ext cx="3576954" cy="553720"/>
          </a:xfrm>
        </p:spPr>
        <p:txBody>
          <a:bodyPr/>
          <a:p>
            <a:r>
              <a:rPr lang="en-US"/>
              <a:t>App Video</a:t>
            </a:r>
            <a:endParaRPr lang="en-US"/>
          </a:p>
        </p:txBody>
      </p:sp>
      <p:pic>
        <p:nvPicPr>
          <p:cNvPr id="4" name="Demo video 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81635" y="610870"/>
            <a:ext cx="8411210" cy="3733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Thank yo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31140" y="209550"/>
            <a:ext cx="8681720" cy="4319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742950"/>
            <a:ext cx="3733800" cy="533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Introduction</a:t>
            </a:r>
            <a:endParaRPr lang="en-US" sz="3600" b="1" dirty="0"/>
          </a:p>
        </p:txBody>
      </p:sp>
      <p:sp>
        <p:nvSpPr>
          <p:cNvPr id="3" name="Rectangle 2"/>
          <p:cNvSpPr/>
          <p:nvPr/>
        </p:nvSpPr>
        <p:spPr>
          <a:xfrm>
            <a:off x="838200" y="1352550"/>
            <a:ext cx="7543800" cy="3276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200" dirty="0"/>
              <a:t>This Satellite image classification Project allowing you the automated categorization of land cover types from aerial imagery. This project utilizes deep learning to classify satellite images into five categories: </a:t>
            </a:r>
            <a:r>
              <a:rPr lang="en-US" sz="2200" b="1" dirty="0"/>
              <a:t>Crop</a:t>
            </a:r>
            <a:r>
              <a:rPr lang="en-US" sz="2200" b="1" dirty="0"/>
              <a:t>, Barren, Desert, Industrial, and Water</a:t>
            </a:r>
            <a:r>
              <a:rPr lang="en-US" sz="2200" dirty="0"/>
              <a:t>. Unlike traditional classification methods, our approach leverages </a:t>
            </a:r>
            <a:r>
              <a:rPr lang="en-US" sz="2200" b="1" dirty="0"/>
              <a:t>pretrained deep learning models</a:t>
            </a:r>
            <a:r>
              <a:rPr lang="en-US" sz="2200" dirty="0"/>
              <a:t> for feature extraction and applies </a:t>
            </a:r>
            <a:r>
              <a:rPr lang="en-US" sz="2200" b="1" dirty="0"/>
              <a:t>clustering and supervised learning</a:t>
            </a:r>
            <a:r>
              <a:rPr lang="en-US" sz="2200" dirty="0"/>
              <a:t> to enhance classification performance.</a:t>
            </a:r>
            <a:endParaRPr lang="en-US" sz="2200" dirty="0"/>
          </a:p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457200" y="742950"/>
            <a:ext cx="20516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spc="-10" dirty="0"/>
              <a:t> </a:t>
            </a:r>
            <a:r>
              <a:rPr b="1" spc="-10" dirty="0"/>
              <a:t>Scope</a:t>
            </a:r>
            <a:endParaRPr b="1" spc="-10" dirty="0"/>
          </a:p>
        </p:txBody>
      </p:sp>
      <p:sp>
        <p:nvSpPr>
          <p:cNvPr id="4" name="Rectangle 3"/>
          <p:cNvSpPr/>
          <p:nvPr/>
        </p:nvSpPr>
        <p:spPr>
          <a:xfrm>
            <a:off x="457200" y="1428750"/>
            <a:ext cx="8229600" cy="2819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400" dirty="0"/>
              <a:t>This project evaluates the performance of a </a:t>
            </a:r>
            <a:r>
              <a:rPr lang="en-US" sz="2400" b="1" dirty="0"/>
              <a:t>ResNet50-based classification model</a:t>
            </a:r>
            <a:r>
              <a:rPr lang="en-US" sz="2400" dirty="0"/>
              <a:t>, using extracted deep features to predict the correct label for a given satellite image. Unlike attention-based encoder-decoder models, our approach </a:t>
            </a:r>
            <a:r>
              <a:rPr lang="en-US" sz="2400" b="1" dirty="0"/>
              <a:t>relies on convolutional feature maps</a:t>
            </a:r>
            <a:r>
              <a:rPr lang="en-US" sz="2400" dirty="0"/>
              <a:t> and </a:t>
            </a:r>
            <a:r>
              <a:rPr lang="en-US" sz="2400" b="1" dirty="0"/>
              <a:t>K-Means clustering</a:t>
            </a:r>
            <a:r>
              <a:rPr lang="en-US" sz="2400" dirty="0"/>
              <a:t> to improve classification accuracy.</a:t>
            </a:r>
            <a:endParaRPr lang="en-US" sz="2400" dirty="0"/>
          </a:p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666750"/>
            <a:ext cx="41489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/>
              <a:t>Data</a:t>
            </a:r>
            <a:r>
              <a:rPr b="1" spc="-110" dirty="0"/>
              <a:t> </a:t>
            </a:r>
            <a:r>
              <a:rPr b="1" spc="-10" dirty="0"/>
              <a:t>Acquisition</a:t>
            </a:r>
            <a:endParaRPr b="1" spc="-10" dirty="0"/>
          </a:p>
        </p:txBody>
      </p:sp>
      <p:sp>
        <p:nvSpPr>
          <p:cNvPr id="6" name="Rectangle 5"/>
          <p:cNvSpPr/>
          <p:nvPr/>
        </p:nvSpPr>
        <p:spPr>
          <a:xfrm>
            <a:off x="495300" y="1581150"/>
            <a:ext cx="8153400" cy="2819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sz="2400" b="1" dirty="0"/>
              <a:t>Data Source</a:t>
            </a:r>
            <a:r>
              <a:rPr lang="en-US" sz="2400" dirty="0"/>
              <a:t>: The dataset was generated by </a:t>
            </a:r>
            <a:r>
              <a:rPr lang="en-US" sz="2400" b="1" dirty="0"/>
              <a:t>scraping images from Google Earth</a:t>
            </a:r>
            <a:r>
              <a:rPr lang="en-US" sz="2400" dirty="0"/>
              <a:t> using Selenium. Total Scrapped images 75.</a:t>
            </a:r>
            <a:endParaRPr lang="en-US" sz="2400" dirty="0"/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sz="2400" b="1" dirty="0"/>
              <a:t>Dataset Format</a:t>
            </a:r>
            <a:r>
              <a:rPr lang="en-US" sz="2400" dirty="0"/>
              <a:t>: Images were collected in </a:t>
            </a:r>
            <a:r>
              <a:rPr lang="en-US" sz="2400" b="1" dirty="0"/>
              <a:t>JPG format</a:t>
            </a:r>
            <a:r>
              <a:rPr lang="en-US" sz="2400" dirty="0"/>
              <a:t> and categorized based on location and visual characteristics.</a:t>
            </a:r>
            <a:endParaRPr lang="en-US" sz="2400" dirty="0"/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sz="2400" b="1" dirty="0"/>
              <a:t>Dataset Augmentation</a:t>
            </a:r>
            <a:r>
              <a:rPr lang="en-US" sz="2400" dirty="0"/>
              <a:t>: Various </a:t>
            </a:r>
            <a:r>
              <a:rPr lang="en-US" sz="2400" b="1" dirty="0"/>
              <a:t>augmentation techniques</a:t>
            </a:r>
            <a:r>
              <a:rPr lang="en-US" sz="2400" dirty="0"/>
              <a:t> (flipping, rotation, noise addition) were applied to improve model robustness. After that the images are 375.</a:t>
            </a:r>
            <a:endParaRPr lang="en-US" sz="2400" dirty="0"/>
          </a:p>
          <a:p>
            <a:pPr algn="ctr"/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6934" y="711308"/>
            <a:ext cx="399986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/>
              <a:t>Data</a:t>
            </a:r>
            <a:r>
              <a:rPr b="1" spc="-110" dirty="0"/>
              <a:t> </a:t>
            </a:r>
            <a:r>
              <a:rPr b="1" spc="-10" dirty="0"/>
              <a:t>Preprocessing</a:t>
            </a:r>
            <a:endParaRPr b="1" spc="-10" dirty="0"/>
          </a:p>
        </p:txBody>
      </p:sp>
      <p:sp>
        <p:nvSpPr>
          <p:cNvPr id="6" name="Rectangle 5"/>
          <p:cNvSpPr/>
          <p:nvPr/>
        </p:nvSpPr>
        <p:spPr>
          <a:xfrm>
            <a:off x="685800" y="1581150"/>
            <a:ext cx="7505066" cy="297948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sz="2200" b="1" dirty="0"/>
              <a:t>Feature Extraction</a:t>
            </a:r>
            <a:r>
              <a:rPr lang="en-US" sz="2200" dirty="0"/>
              <a:t>:</a:t>
            </a:r>
            <a:endParaRPr lang="en-US" sz="2200" dirty="0"/>
          </a:p>
          <a:p>
            <a:pPr marL="742950" lvl="1" indent="-28575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200" b="1" dirty="0"/>
              <a:t>ResNet50</a:t>
            </a:r>
            <a:r>
              <a:rPr lang="en-US" sz="2200" dirty="0"/>
              <a:t> was used as a </a:t>
            </a:r>
            <a:r>
              <a:rPr lang="en-US" sz="2200" b="1" dirty="0"/>
              <a:t>pretrained feature extractor</a:t>
            </a:r>
            <a:r>
              <a:rPr lang="en-US" sz="2200" dirty="0"/>
              <a:t>.</a:t>
            </a:r>
            <a:endParaRPr lang="en-US" sz="2200" dirty="0"/>
          </a:p>
          <a:p>
            <a:pPr marL="742950" lvl="1" indent="-28575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200" dirty="0"/>
              <a:t>Features were extracted from the </a:t>
            </a:r>
            <a:r>
              <a:rPr lang="en-US" sz="2200" b="1" dirty="0"/>
              <a:t>last convolutional layer</a:t>
            </a:r>
            <a:r>
              <a:rPr lang="en-US" sz="2200" dirty="0"/>
              <a:t> and stored as a </a:t>
            </a:r>
            <a:r>
              <a:rPr lang="en-US" sz="2200" b="1" dirty="0"/>
              <a:t>(1 × 2048) vector per image</a:t>
            </a:r>
            <a:r>
              <a:rPr lang="en-US" sz="2200" dirty="0"/>
              <a:t>.</a:t>
            </a:r>
            <a:endParaRPr lang="en-US" sz="2200" dirty="0"/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sz="2200" b="1" dirty="0"/>
              <a:t>Label Encoding</a:t>
            </a:r>
            <a:r>
              <a:rPr lang="en-US" sz="2200" dirty="0"/>
              <a:t>:</a:t>
            </a:r>
            <a:endParaRPr lang="en-US" sz="2200" dirty="0"/>
          </a:p>
          <a:p>
            <a:pPr marL="742950" lvl="1" indent="-28575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200" dirty="0"/>
              <a:t>The five categories were </a:t>
            </a:r>
            <a:r>
              <a:rPr lang="en-US" sz="2200" b="1" dirty="0"/>
              <a:t>encoded into numerical labels</a:t>
            </a:r>
            <a:r>
              <a:rPr lang="en-US" sz="2200" dirty="0"/>
              <a:t>.</a:t>
            </a:r>
            <a:endParaRPr lang="en-US" sz="2200" dirty="0"/>
          </a:p>
          <a:p>
            <a:pPr marL="742950" lvl="1" indent="-28575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200" dirty="0"/>
              <a:t>The dataset was </a:t>
            </a:r>
            <a:r>
              <a:rPr lang="en-US" sz="2200" b="1" dirty="0"/>
              <a:t>split into training (70%), validation (10%) and testing (20%)</a:t>
            </a:r>
            <a:r>
              <a:rPr lang="en-US" sz="2200" dirty="0"/>
              <a:t>.</a:t>
            </a:r>
            <a:endParaRPr lang="en-US" sz="2200" dirty="0"/>
          </a:p>
          <a:p>
            <a:pPr algn="ctr"/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6934" y="711308"/>
            <a:ext cx="430466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b="1" dirty="0"/>
              <a:t>Model Architecture</a:t>
            </a:r>
            <a:br>
              <a:rPr lang="en-US" b="1" dirty="0"/>
            </a:br>
            <a:endParaRPr spc="-10" dirty="0"/>
          </a:p>
        </p:txBody>
      </p:sp>
      <p:sp>
        <p:nvSpPr>
          <p:cNvPr id="6" name="Rectangle 5"/>
          <p:cNvSpPr/>
          <p:nvPr/>
        </p:nvSpPr>
        <p:spPr>
          <a:xfrm>
            <a:off x="762000" y="1428750"/>
            <a:ext cx="7239000" cy="30796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200" dirty="0"/>
              <a:t>Instead of an attention-based RNN decoder, this project </a:t>
            </a:r>
            <a:r>
              <a:rPr lang="en-US" sz="2200" b="1" dirty="0"/>
              <a:t>relies on ResNet50’s convolutional layers</a:t>
            </a:r>
            <a:r>
              <a:rPr lang="en-US" sz="2200" dirty="0"/>
              <a:t> for feature extraction, followed by a </a:t>
            </a:r>
            <a:r>
              <a:rPr lang="en-US" sz="2200" b="1" dirty="0"/>
              <a:t>fully connected classification layer</a:t>
            </a:r>
            <a:r>
              <a:rPr lang="en-US" sz="2200" dirty="0"/>
              <a:t>:</a:t>
            </a:r>
            <a:endParaRPr lang="en-US" sz="2200" dirty="0"/>
          </a:p>
          <a:p>
            <a:endParaRPr lang="en-US" sz="2200" dirty="0"/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sz="2200" b="1" dirty="0"/>
              <a:t>Feature Extraction</a:t>
            </a:r>
            <a:r>
              <a:rPr lang="en-US" sz="2200" dirty="0"/>
              <a:t>:</a:t>
            </a:r>
            <a:endParaRPr lang="en-US" sz="2200" dirty="0"/>
          </a:p>
          <a:p>
            <a:pPr marL="285750" lvl="1" indent="-28575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200" b="1" dirty="0"/>
              <a:t>Input Size</a:t>
            </a:r>
            <a:r>
              <a:rPr lang="en-US" sz="2200" dirty="0"/>
              <a:t>: (224 × 224 × 3) RGB images.</a:t>
            </a:r>
            <a:endParaRPr lang="en-US" sz="2200" dirty="0"/>
          </a:p>
          <a:p>
            <a:pPr marL="285750" lvl="1" indent="-28575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200" b="1" dirty="0"/>
              <a:t>ResNet50 Backbone</a:t>
            </a:r>
            <a:r>
              <a:rPr lang="en-US" sz="2200" dirty="0"/>
              <a:t>: Extracts feature representations from input images.</a:t>
            </a:r>
            <a:endParaRPr lang="en-US" sz="2200" dirty="0"/>
          </a:p>
          <a:p>
            <a:pPr algn="ctr"/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6934" y="711308"/>
            <a:ext cx="415226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dirty="0"/>
              <a:t>Model Architecture</a:t>
            </a:r>
            <a:br>
              <a:rPr lang="en-US" b="1" dirty="0"/>
            </a:br>
            <a:endParaRPr spc="-10" dirty="0"/>
          </a:p>
        </p:txBody>
      </p:sp>
      <p:sp>
        <p:nvSpPr>
          <p:cNvPr id="6" name="Rectangle 5"/>
          <p:cNvSpPr/>
          <p:nvPr/>
        </p:nvSpPr>
        <p:spPr>
          <a:xfrm>
            <a:off x="781367" y="1657350"/>
            <a:ext cx="7581266" cy="304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sz="2200" b="1" dirty="0"/>
              <a:t>K-Means Clustering</a:t>
            </a:r>
            <a:r>
              <a:rPr lang="en-US" sz="2200" dirty="0"/>
              <a:t>:</a:t>
            </a:r>
            <a:endParaRPr lang="en-US" sz="2200" dirty="0"/>
          </a:p>
          <a:p>
            <a:pPr marL="800100" lvl="1" indent="-34290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200" dirty="0"/>
              <a:t>Groups similar images into </a:t>
            </a:r>
            <a:r>
              <a:rPr lang="en-US" sz="2200" b="1" dirty="0"/>
              <a:t>5 clusters</a:t>
            </a:r>
            <a:r>
              <a:rPr lang="en-US" sz="2200" dirty="0"/>
              <a:t>.</a:t>
            </a:r>
            <a:endParaRPr lang="en-US" sz="2200" dirty="0"/>
          </a:p>
          <a:p>
            <a:pPr marL="800100" lvl="1" indent="-34290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200" dirty="0"/>
              <a:t>Used to validate separability of classes before classification.</a:t>
            </a:r>
            <a:endParaRPr lang="en-US" sz="2200" dirty="0"/>
          </a:p>
          <a:p>
            <a:pPr marL="342900" indent="-34290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sz="2200" b="1" dirty="0"/>
              <a:t>Fully Connected Classifier</a:t>
            </a:r>
            <a:r>
              <a:rPr lang="en-US" sz="2200" dirty="0"/>
              <a:t>:</a:t>
            </a:r>
            <a:endParaRPr lang="en-US" sz="2200" dirty="0"/>
          </a:p>
          <a:p>
            <a:pPr marL="800100" lvl="1" indent="-34290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200" dirty="0"/>
              <a:t>Takes extracted </a:t>
            </a:r>
            <a:r>
              <a:rPr lang="en-US" sz="2200" b="1" dirty="0"/>
              <a:t>feature vectors</a:t>
            </a:r>
            <a:r>
              <a:rPr lang="en-US" sz="2200" dirty="0"/>
              <a:t> as input.</a:t>
            </a:r>
            <a:endParaRPr lang="en-US" sz="2200" dirty="0"/>
          </a:p>
          <a:p>
            <a:pPr marL="800100" lvl="1" indent="-34290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200" dirty="0"/>
              <a:t>Uses </a:t>
            </a:r>
            <a:r>
              <a:rPr lang="en-US" sz="2200" b="1" dirty="0"/>
              <a:t>Cross-Entropy Loss</a:t>
            </a:r>
            <a:r>
              <a:rPr lang="en-US" sz="2200" dirty="0"/>
              <a:t> and </a:t>
            </a:r>
            <a:r>
              <a:rPr lang="en-US" sz="2200" b="1" dirty="0" err="1"/>
              <a:t>Softmax</a:t>
            </a:r>
            <a:r>
              <a:rPr lang="en-US" sz="2200" b="1" dirty="0"/>
              <a:t> Activation</a:t>
            </a:r>
            <a:r>
              <a:rPr lang="en-US" sz="2200" dirty="0"/>
              <a:t> to classify images.</a:t>
            </a:r>
            <a:endParaRPr lang="en-US" sz="2200" dirty="0"/>
          </a:p>
          <a:p>
            <a:pPr marL="800100" lvl="1" indent="-34290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200" dirty="0"/>
              <a:t>Optimized using </a:t>
            </a:r>
            <a:r>
              <a:rPr lang="en-US" sz="2200" b="1" dirty="0"/>
              <a:t>Adam Optimizer</a:t>
            </a:r>
            <a:r>
              <a:rPr lang="en-US" sz="2200" dirty="0"/>
              <a:t>.</a:t>
            </a:r>
            <a:endParaRPr lang="en-US" sz="2200" dirty="0"/>
          </a:p>
          <a:p>
            <a:pPr algn="ctr"/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Traning</a:t>
            </a:r>
            <a:r>
              <a:rPr lang="en-US" b="1" dirty="0"/>
              <a:t> Pipeline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739456" y="1504950"/>
            <a:ext cx="7428865" cy="2667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l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sz="2400" dirty="0"/>
              <a:t>Feature vectors were extracted from all images and stored in .</a:t>
            </a:r>
            <a:r>
              <a:rPr lang="en-US" sz="2400" dirty="0" err="1"/>
              <a:t>npy</a:t>
            </a:r>
            <a:r>
              <a:rPr lang="en-US" sz="2400" dirty="0"/>
              <a:t> format.</a:t>
            </a:r>
            <a:endParaRPr lang="en-US" sz="2400" dirty="0"/>
          </a:p>
          <a:p>
            <a:pPr marL="285750" indent="-285750" algn="l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sz="2400" dirty="0"/>
              <a:t>The ResNet50 classifier was fine-tuned on the </a:t>
            </a:r>
            <a:r>
              <a:rPr lang="en-US" sz="2400" dirty="0" err="1"/>
              <a:t>traning</a:t>
            </a:r>
            <a:r>
              <a:rPr lang="en-US" sz="2400" dirty="0"/>
              <a:t> set.</a:t>
            </a:r>
            <a:endParaRPr lang="en-US" sz="2400" dirty="0"/>
          </a:p>
          <a:p>
            <a:pPr marL="285750" indent="-285750" algn="l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sz="2400" dirty="0"/>
              <a:t>Hyperparameter tuning was performed to select the best learning rate.</a:t>
            </a:r>
            <a:endParaRPr lang="en-US" sz="2400" dirty="0"/>
          </a:p>
          <a:p>
            <a:pPr marL="285750" indent="-285750" algn="l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sz="2400" dirty="0"/>
              <a:t>Accuracy and loss were tracked throughout training.</a:t>
            </a:r>
            <a:endParaRPr lang="en-US" sz="2400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323167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10" dirty="0"/>
              <a:t>Results</a:t>
            </a:r>
            <a:endParaRPr b="1" spc="-10" dirty="0"/>
          </a:p>
        </p:txBody>
      </p:sp>
      <p:sp>
        <p:nvSpPr>
          <p:cNvPr id="5" name="Rectangle 4"/>
          <p:cNvSpPr/>
          <p:nvPr/>
        </p:nvSpPr>
        <p:spPr>
          <a:xfrm>
            <a:off x="685800" y="1480319"/>
            <a:ext cx="4648200" cy="3276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Model trained for 10 epochs achieved classification accuracy of 95%.</a:t>
            </a:r>
            <a:endParaRPr lang="en-US" sz="2000" dirty="0"/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Confusion matrix analysis showed that most misclassifications occurred between Desert and barren categories due to visual similarities.</a:t>
            </a:r>
            <a:endParaRPr lang="en-US" sz="2000" dirty="0"/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Clustering analysis confirmed that feature representations were meaningful and distinguishable.</a:t>
            </a:r>
            <a:endParaRPr lang="en-US" sz="2000" dirty="0"/>
          </a:p>
          <a:p>
            <a:pPr algn="ctr"/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05400" y="1315604"/>
            <a:ext cx="2209800" cy="18808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406" y="3196418"/>
            <a:ext cx="4344027" cy="14098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15604"/>
            <a:ext cx="1818233" cy="1865746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998E3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3389</Words>
  <Application>WPS Presentation</Application>
  <PresentationFormat>On-screen Show (16:9)</PresentationFormat>
  <Paragraphs>91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Arial</vt:lpstr>
      <vt:lpstr>SimSun</vt:lpstr>
      <vt:lpstr>Wingdings</vt:lpstr>
      <vt:lpstr>Calibri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 Scope</vt:lpstr>
      <vt:lpstr>Data Acquisition</vt:lpstr>
      <vt:lpstr>Data Preprocessing</vt:lpstr>
      <vt:lpstr>Model Architecture </vt:lpstr>
      <vt:lpstr>Model Architecture </vt:lpstr>
      <vt:lpstr>Traning Pipeline</vt:lpstr>
      <vt:lpstr>Results</vt:lpstr>
      <vt:lpstr>Example</vt:lpstr>
      <vt:lpstr>Example</vt:lpstr>
      <vt:lpstr>Conclusions</vt:lpstr>
      <vt:lpstr>App Video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Ijaz ul Hassan</cp:lastModifiedBy>
  <cp:revision>26</cp:revision>
  <dcterms:created xsi:type="dcterms:W3CDTF">2025-02-20T18:30:00Z</dcterms:created>
  <dcterms:modified xsi:type="dcterms:W3CDTF">2025-02-24T06:03:31Z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2025-02-20T20:00:00Z</vt:filetime>
  </property>
  <property fmtid="{D5CDD505-2E9C-101B-9397-08002B2CF9AE}" pid="3" name="Creator">
    <vt:lpwstr>Google</vt:lpwstr>
  </property>
  <property fmtid="{D5CDD505-2E9C-101B-9397-08002B2CF9AE}" pid="4" name="LastSaved">
    <vt:filetime>2025-02-20T20:00:00Z</vt:filetime>
  </property>
  <property fmtid="{D5CDD505-2E9C-101B-9397-08002B2CF9AE}" pid="5" name="ICV">
    <vt:lpwstr>87B894BD0F924D5987F579A68D51AD9E_12</vt:lpwstr>
  </property>
  <property fmtid="{D5CDD505-2E9C-101B-9397-08002B2CF9AE}" pid="6" name="KSOProductBuildVer">
    <vt:lpwstr>1033-12.2.0.20323</vt:lpwstr>
  </property>
</Properties>
</file>